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4"/>
  </p:notesMasterIdLst>
  <p:sldIdLst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A5D"/>
    <a:srgbClr val="D0D3D4"/>
    <a:srgbClr val="34A798"/>
    <a:srgbClr val="66D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8B6529-3FA2-4B30-9D8B-6352A7B8204B}" v="51" dt="2026-04-15T15:08:20.1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0"/>
    <p:restoredTop sz="96327"/>
  </p:normalViewPr>
  <p:slideViewPr>
    <p:cSldViewPr snapToGrid="0">
      <p:cViewPr varScale="1">
        <p:scale>
          <a:sx n="97" d="100"/>
          <a:sy n="97" d="100"/>
        </p:scale>
        <p:origin x="78" y="29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3B5AD254-6E67-7F47-8FB4-E8F7BFCE664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199A9EF2-3014-094D-806C-35F2A4B51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306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A9EF2-3014-094D-806C-35F2A4B510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561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1E5BD-24DF-5F4B-3075-13E4DF69AA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B7A662-FAB6-A1EC-DDA0-9FBBE82DA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2F78C-A241-5347-F98E-593E14CDB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3269B-A4E4-A9C2-8EEC-0C3A1453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CF782-56E7-A433-56A1-5A03E6987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85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A7EEF-EE1F-5A3A-C8D0-128A3AF4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85EB73-F238-4013-568B-2112EE048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DD6DAA-7850-4D11-5F04-180598B34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20C55-3912-11AB-9D07-1C81AC33D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D1F13-E0C6-45C6-B454-CF04E4DF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45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B6CD83-8423-8698-8409-ACAF96E936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A5D897-5A8C-55FB-8BD3-D9367EAAFB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8F905-D00B-02F5-C515-32702E226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F4604-8D75-7CC8-7300-F9E85D40C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6B78C-EA61-1A90-B054-02E90EBDB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14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61F3A-EE41-B435-9FD2-FE5846657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21668-A151-CDD5-5F52-CD2D96A9E0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E41BD-CD26-5ADA-3698-26DC1B0BA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02EBF-EDF9-046E-3D86-D2B8C3904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845E7-DCFC-33FB-B729-0EA0005B1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3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EA2EA-EC42-E99D-5795-9C1CA1906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182D9-36ED-F249-BDEA-53A153F95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FE2E6-CACD-5700-D507-44D328836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15B48-A00F-B6C3-5B13-CC25CBB4A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49563-EC32-84A3-1658-DEF485969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19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B275E-51DF-DC99-813B-23E5B0E43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56B0A-62CB-FBD3-9BE0-23811AA4FF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F1D5D9-274A-8777-CD53-B856FEBBB7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9046A3-BB2D-3407-729C-258A332DF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39EA15-537D-C291-E65E-CA6C85C2D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A12BB6-2706-1CEA-06AA-43309E1C4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51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66FC5-EDB1-9AB0-9444-62BA65F7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B2B9B-9AF8-472F-942D-AF3A6EF37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3AE8F4-2C26-DD9A-9FCE-C5E7866EFD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298008-CFA9-A5BF-4F45-020A88B563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37F1B9-0BA7-1ED7-F329-2434B795B4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0C1D5D-BA1E-A093-DCE6-D2659766D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29947E-1DFA-B21B-A32F-208EC94A4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771C5D-B154-3BC8-AB05-CB34DB021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28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62E42-A118-CE91-D5C1-F541FA960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B81D3C-4704-11EC-6753-29DB5B840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005BBF-1EC9-974E-1682-485AB5345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0EB03E-CC10-560E-7895-50B851389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11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3FB03E-3D33-AD96-1587-7AA1236DE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18D63B-827F-71D5-A761-4D039A3F7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441BDB-33C4-CC9B-04E1-C256DE587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21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C1A37-9C0D-7B35-0EFD-5CA1556B7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B0067D-65C9-D72F-CE1F-55FDFEA45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F83B88-8184-8D62-19BA-BE98E37AD6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09FCED-1BF8-B537-9D78-03C702BE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88232-E82D-2F50-8BAA-5D78CA4B6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DE096F-2A5E-38F4-3762-255B30C25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187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DEB05-CEC1-A27C-B0E9-7B7015414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697771-23C0-5AC6-F185-3DE1BC7498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2B7FF-E3D5-F13E-566B-7FBC6892AD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51938B-DAE4-E150-CA60-26DCCA870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8F5DB-0545-81DA-4284-96E81EC81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944A6-7E82-616D-43A9-DFCECCD34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13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A1A2E"/>
            </a:gs>
            <a:gs pos="100000">
              <a:srgbClr val="16213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6F766-0FB9-E548-1F1C-0FA32F174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B7A35-B4E0-0A47-C986-807B99F22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CA56C-7EB1-993E-D625-51CD9784C2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91C6E-F845-FB49-A671-6F3869BB60DA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EF7DF-D6C6-F5C9-AD96-5A4F983B33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9D3F8-DCFC-48B5-3B9E-2498AF1F65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  <p:sp>
        <p:nvSpPr>
          <p:cNvPr id="900" name="Accent Stripe"/>
          <p:cNvSpPr/>
          <p:nvPr userDrawn="1"/>
        </p:nvSpPr>
        <p:spPr>
          <a:xfrm>
            <a:off x="0" y="6400000"/>
            <a:ext cx="2743200" cy="457200"/>
          </a:xfrm>
          <a:prstGeom prst="parallelogram">
            <a:avLst>
              <a:gd name="adj" fmla="val 70000"/>
            </a:avLst>
          </a:prstGeom>
          <a:solidFill>
            <a:srgbClr val="00D4AA">
              <a:alpha val="15000"/>
            </a:srgbClr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Corner Accent"/>
          <p:cNvSpPr/>
          <p:nvPr userDrawn="1"/>
        </p:nvSpPr>
        <p:spPr>
          <a:xfrm>
            <a:off x="10972800" y="0"/>
            <a:ext cx="1219200" cy="1219200"/>
          </a:xfrm>
          <a:prstGeom prst="rtTriangle">
            <a:avLst/>
          </a:prstGeom>
          <a:solidFill>
            <a:srgbClr val="00D4AA">
              <a:alpha val="8000"/>
            </a:srgbClr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2" name="Bottom Hairline"/>
          <p:cNvSpPr/>
          <p:nvPr userDrawn="1"/>
        </p:nvSpPr>
        <p:spPr>
          <a:xfrm>
            <a:off x="457200" y="6629400"/>
            <a:ext cx="11277600" cy="18288"/>
          </a:xfrm>
          <a:prstGeom prst="rect">
            <a:avLst/>
          </a:prstGeom>
          <a:solidFill>
            <a:srgbClr val="00D4AA">
              <a:alpha val="30000"/>
            </a:srgbClr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4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 cap="all" baseline="0">
          <a:solidFill>
            <a:srgbClr val="F0F0F0"/>
          </a:solidFill>
          <a:latin typeface="Gotham" panose="0200060403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E0E0E0"/>
          </a:solidFill>
          <a:latin typeface="Gotham" panose="0200060403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otham" panose="0200060403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otham" panose="0200060403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otham" panose="0200060403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otham" panose="0200060403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rgbClr val="E0E0E0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2E"/>
          </a:solidFill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A1A2E"/>
              </a:gs>
              <a:gs pos="100000">
                <a:srgbClr val="16213E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90000" y="-1016000"/>
            <a:ext cx="5080000" cy="5080000"/>
          </a:xfrm>
          <a:prstGeom prst="ellipse">
            <a:avLst/>
          </a:prstGeom>
          <a:noFill/>
          <a:ln w="19050">
            <a:solidFill>
              <a:srgbClr val="00D4A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14000" y="4445000"/>
            <a:ext cx="2286000" cy="2286000"/>
          </a:xfrm>
          <a:prstGeom prst="ellipse">
            <a:avLst/>
          </a:prstGeom>
          <a:solidFill>
            <a:srgbClr val="00D4AA">
              <a:alpha val="6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" cy="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" cy="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B78839C-D795-A1C3-529F-1956159666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270000"/>
            <a:ext cx="8890000" cy="2540000"/>
          </a:xfrm>
        </p:spPr>
        <p:txBody>
          <a:bodyPr lIns="0" tIns="0" rIns="0" bIns="0" anchor="b">
            <a:normAutofit/>
          </a:bodyPr>
          <a:lstStyle/>
          <a:p>
            <a:pPr algn="l">
              <a:lnSpc>
                <a:spcPts val="5000"/>
              </a:lnSpc>
            </a:pPr>
            <a:r>
              <a:rPr lang="en-US" sz="4400" b="1" spc="-50" dirty="0">
                <a:solidFill>
                  <a:srgbClr val="F0F0F0"/>
                </a:solidFill>
                <a:latin typeface="Montserrat"/>
              </a:rPr>
              <a:t>CYBERSECURITY</a:t>
            </a:r>
          </a:p>
          <a:p>
            <a:pPr algn="l">
              <a:lnSpc>
                <a:spcPts val="5000"/>
              </a:lnSpc>
            </a:pPr>
            <a:r>
              <a:rPr lang="en-US" sz="4400" b="1" spc="-50" dirty="0">
                <a:solidFill>
                  <a:srgbClr val="F0F0F0"/>
                </a:solidFill>
                <a:latin typeface="Montserrat"/>
              </a:rPr>
              <a:t>TABLETOP EXERCISE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2DB7225-68B7-892A-CCD2-917A7D84E6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3937000"/>
            <a:ext cx="7620000" cy="2540000"/>
          </a:xfrm>
        </p:spPr>
        <p:txBody>
          <a:bodyPr lIns="0" tIns="0" rIns="0" bIns="0" anchor="t">
            <a:normAutofit/>
          </a:bodyPr>
          <a:lstStyle/>
          <a:p>
            <a:pPr algn="l">
              <a:spcAft>
                <a:spcPts val="400"/>
              </a:spcAft>
            </a:pPr>
            <a:r>
              <a:rPr lang="en-US" sz="2200" spc="200" dirty="0">
                <a:solidFill>
                  <a:srgbClr val="00D4AA"/>
                </a:solidFill>
                <a:latin typeface="Montserrat"/>
              </a:rPr>
              <a:t>BUSINESS EMAIL COMPROMISE (BEC)</a:t>
            </a:r>
          </a:p>
          <a:p>
            <a:pPr algn="l">
              <a:spcAft>
                <a:spcPts val="200"/>
              </a:spcAft>
            </a:pPr>
            <a:r>
              <a:rPr lang="en-US" sz="1400" dirty="0">
                <a:solidFill>
                  <a:srgbClr val="00D4AA"/>
                </a:solidFill>
              </a:rPr>
              <a:t>________</a:t>
            </a:r>
          </a:p>
          <a:p>
            <a:pPr algn="l">
              <a:spcAft>
                <a:spcPts val="600"/>
              </a:spcAft>
            </a:pPr>
            <a:r>
              <a:rPr lang="en-US" sz="1600" dirty="0">
                <a:solidFill>
                  <a:srgbClr val="A0A0B0"/>
                </a:solidFill>
                <a:latin typeface="Open Sans"/>
              </a:rPr>
              <a:t>A practical walkthrough for your team</a:t>
            </a:r>
          </a:p>
          <a:p>
            <a:pPr algn="l"/>
            <a:r>
              <a:rPr lang="en-US" sz="1400" spc="150" dirty="0">
                <a:solidFill>
                  <a:srgbClr val="FFB800"/>
                </a:solidFill>
                <a:latin typeface="Montserrat"/>
              </a:rPr>
              <a:t>EXECUTIVE SIMULATION  •  60 MINUTES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5C3A9B-A4C4-E978-452C-55F4C9FC5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700" y="6223000"/>
            <a:ext cx="1371600" cy="551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3EEB82-E336-D85D-1817-9A696DB4C1B7}"/>
              </a:ext>
            </a:extLst>
          </p:cNvPr>
          <p:cNvSpPr txBox="1"/>
          <p:nvPr/>
        </p:nvSpPr>
        <p:spPr>
          <a:xfrm>
            <a:off x="0" y="0"/>
            <a:ext cx="1" cy="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Executive Simulation - 60 Minutes</a:t>
            </a:r>
          </a:p>
        </p:txBody>
      </p:sp>
    </p:spTree>
    <p:extLst>
      <p:ext uri="{BB962C8B-B14F-4D97-AF65-F5344CB8AC3E}">
        <p14:creationId xmlns:p14="http://schemas.microsoft.com/office/powerpoint/2010/main" val="124890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FEC76-58DB-B19D-F69F-9422B293E2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1692C-025A-C590-58DE-EA2F94141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E94560"/>
                </a:solidFill>
                <a:latin typeface="Montserrat"/>
              </a:rPr>
              <a:t>DECISION POINT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7D229-157B-D780-6792-5DCCD7EB9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F0F0F0"/>
                </a:solidFill>
                <a:latin typeface="Montserrat"/>
              </a:rPr>
              <a:t>You have 10 minutes to act.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Who owns this incident right now?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What is the first action taken?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Who needs to be notified immediately?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You must define:</a:t>
            </a:r>
          </a:p>
          <a:p>
            <a:pPr marL="457200" indent="-228600">
              <a:spcAft>
                <a:spcPts val="200"/>
              </a:spcAft>
              <a:buFont typeface="Arial"/>
              <a:buChar char="▸"/>
            </a:pPr>
            <a:r>
              <a:rPr lang="en-US" sz="1600" b="1" dirty="0">
                <a:solidFill>
                  <a:srgbClr val="FFB800"/>
                </a:solidFill>
                <a:latin typeface="Montserrat"/>
              </a:rPr>
              <a:t>Owner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b="1" dirty="0">
                <a:solidFill>
                  <a:srgbClr val="FFB800"/>
                </a:solidFill>
                <a:latin typeface="Montserrat"/>
              </a:rPr>
              <a:t>Action</a:t>
            </a:r>
          </a:p>
          <a:p>
            <a:pPr algn="l">
              <a:buNone/>
            </a:pPr>
            <a:r>
              <a:rPr lang="en-US" sz="1600" i="1" dirty="0">
                <a:solidFill>
                  <a:srgbClr val="E94560"/>
                </a:solidFill>
                <a:latin typeface="Open Sans"/>
              </a:rPr>
              <a:t>Do not move forward until both are identified.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E9456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E9456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2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BD7AF6-2538-E75E-945A-01B9ACB1E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2BF0-9459-F8CA-C858-231697B49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SITUATION 2 — ESCALATION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6BA16-51DF-695E-98D7-B7E60F17C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Finance receives a request from a vendor to change payment details. The request appears legitimate.</a:t>
            </a:r>
          </a:p>
          <a:p>
            <a:pPr algn="l">
              <a:spcBef>
                <a:spcPts val="600"/>
              </a:spcBef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You do not know: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If this is related to the compromised account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If the vendor communication is real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Whether any payments have already been processed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691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A7225F-14D1-CEAB-43BC-4C8888014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1288D-DE0B-96C3-D669-6306A8E86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DECISION POINT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6D32C-7DE0-2CCA-875E-20D5F26A2E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You have 15 minutes before the next payment batch is processed.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Do you pause payments?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Do you continue operations?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Do you escalate further?</a:t>
            </a:r>
          </a:p>
          <a:p>
            <a:pPr algn="l">
              <a:spcBef>
                <a:spcPts val="600"/>
              </a:spcBef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You must define: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Decision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Owner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Immediate action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FFB80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FFB80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417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20D358-C9AF-ACD2-80CF-69CEC69CB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A02C2-134D-8CBD-39DC-C451F4049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SITUATION 3 — FINANCIAL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594240-2714-0709-46AD-91154E91D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A payment has already been processed. $85,000 has been sent using updated vendor details.</a:t>
            </a:r>
          </a:p>
          <a:p>
            <a:pPr algn="l">
              <a:spcBef>
                <a:spcPts val="600"/>
              </a:spcBef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E94560"/>
                </a:solidFill>
                <a:latin typeface="Montserrat"/>
              </a:rPr>
              <a:t>You do not know: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If the funds can be recovered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If additional payments are affected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E9456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E9456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241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363C8A-A671-A516-28A1-051852D2F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670FB-C6CC-8135-8ED8-E5D1659E3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DECISION POINT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A8871-EA0A-0649-2C01-2B54279CB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happens now: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Who owns financial response?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Who contacts the bank and vendor?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is communicated internally?</a:t>
            </a:r>
          </a:p>
          <a:p>
            <a:pPr algn="l">
              <a:spcBef>
                <a:spcPts val="600"/>
              </a:spcBef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E94560"/>
                </a:solidFill>
                <a:latin typeface="Montserrat"/>
              </a:rPr>
              <a:t>You must define: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Owner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Immediate actions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Next steps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E9456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E9456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129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337EB7-BA2A-ECB7-C321-4B1077CEE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593B0-1D0B-D57E-8B33-87D889FD1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ACTION PLAN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2766A-C700-5586-637E-BDC914867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Identify gaps and define actions. For each issue identified: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is the gap?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action fixes it?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Who owns it?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When will it be completed?</a:t>
            </a:r>
          </a:p>
          <a:p>
            <a:pPr algn="l">
              <a:spcBef>
                <a:spcPts val="800"/>
              </a:spcBef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Do not leave this incomplete.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949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9FF309-348C-3D16-73D4-2D9D4ABFF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2A3AC-B287-BD93-17B5-D415C5AB3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WRAP-UP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1F14C-EF0A-DDD7-54E8-FAB6338E7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This exercise is not about getting the right answer. It is about identifying: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your organization is exposed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needs to change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Who is responsible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773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8E7B2-B88D-C0B1-1A7C-F5361418A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KEY TAKEAWAYS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B92E6E3-B85E-9421-EEA5-DAE1F6887F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26260"/>
            <a:ext cx="10515600" cy="435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Based on this exercise, identify the most critical observations: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did we struggle to make decisions?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was ownership unclear?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were processes missing or undefined?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did communication break down?</a:t>
            </a:r>
          </a:p>
          <a:p>
            <a:pPr algn="l">
              <a:spcBef>
                <a:spcPts val="800"/>
              </a:spcBef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Focus on what failed or slowed you down.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648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FB3F1-62D0-24D1-DD29-D61CAD6D4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NEXT STEPS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14EA41A-4264-4E2E-CFAD-A36E138CEF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26260"/>
            <a:ext cx="10515600" cy="435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Based on your action plan: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Confirm all assigned owners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Validate target completion dates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Prioritize the highest-risk gaps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Schedule follow-up to review progress</a:t>
            </a:r>
          </a:p>
          <a:p>
            <a:pPr algn="l">
              <a:spcBef>
                <a:spcPts val="800"/>
              </a:spcBef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This exercise only creates value if actions are completed.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4A6FA5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4A6FA5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900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EC2208-B90A-0285-6FBB-506F4B2E5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58014-CD52-CEC7-95AC-5A2B42708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FINAL REMINDER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838BB904-BE86-9709-0917-E5C243553D6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26260"/>
            <a:ext cx="10515600" cy="435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Cyber incidents will not wait for perfect conditions.</a:t>
            </a:r>
          </a:p>
          <a:p>
            <a:pPr algn="l">
              <a:spcAft>
                <a:spcPts val="800"/>
              </a:spcAft>
              <a:buNone/>
            </a:pPr>
            <a:r>
              <a:rPr lang="en-US" sz="2000" b="1" dirty="0">
                <a:solidFill>
                  <a:srgbClr val="00D4AA"/>
                </a:solidFill>
                <a:latin typeface="Montserrat"/>
              </a:rPr>
              <a:t>The goal is not perfection. The goal is readiness.</a:t>
            </a:r>
          </a:p>
          <a:p>
            <a:pPr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matters is: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Clear ownership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Fast decision-making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Defined response actions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311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8DD4A-FB63-3F84-0424-1EB32A704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2400C-7561-9D04-5AB4-0B2E6FD26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12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Business email compromise can result in immediate financial loss and operational disruption.</a:t>
            </a:r>
          </a:p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This exercise will:</a:t>
            </a:r>
          </a:p>
          <a:p>
            <a:pPr marL="457200" indent="-228600" algn="l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Simulate a real-world cyber incident</a:t>
            </a:r>
          </a:p>
          <a:p>
            <a:pPr marL="457200" indent="-228600" algn="l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Test how your team responds under pressure</a:t>
            </a:r>
          </a:p>
          <a:p>
            <a:pPr marL="457200" indent="-228600" algn="l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Identify gaps in your current processes</a:t>
            </a:r>
          </a:p>
        </p:txBody>
      </p:sp>
    </p:spTree>
    <p:extLst>
      <p:ext uri="{BB962C8B-B14F-4D97-AF65-F5344CB8AC3E}">
        <p14:creationId xmlns:p14="http://schemas.microsoft.com/office/powerpoint/2010/main" val="4050719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C174A-2D9C-84F3-1305-7461F0C39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WHAT YOU WILL WALK AWAY WITH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147D9EE-9275-D53D-B657-BF1B631077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457200" indent="-228600">
              <a:spcAft>
                <a:spcPts val="800"/>
              </a:spcAft>
              <a:buFont typeface="Wingdings"/>
              <a:buChar char="ü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Identified gaps in your response process</a:t>
            </a:r>
          </a:p>
          <a:p>
            <a:pPr marL="457200" indent="-228600">
              <a:spcAft>
                <a:spcPts val="800"/>
              </a:spcAft>
              <a:buFont typeface="Wingdings"/>
              <a:buChar char="ü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Defined specific actions to address those gaps</a:t>
            </a:r>
          </a:p>
          <a:p>
            <a:pPr marL="457200" indent="-228600">
              <a:spcAft>
                <a:spcPts val="800"/>
              </a:spcAft>
              <a:buFont typeface="Wingdings"/>
              <a:buChar char="ü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Assigned clear ownership</a:t>
            </a:r>
          </a:p>
          <a:p>
            <a:pPr marL="457200" indent="-228600">
              <a:spcAft>
                <a:spcPts val="800"/>
              </a:spcAft>
              <a:buFont typeface="Wingdings"/>
              <a:buChar char="ü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Established target timelines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824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813F8-EF5D-A4C3-B83E-F7798BF0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WHO SHOULD PARTICIPATE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735F4-40B1-A650-45D3-09D7595058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This exercise requires cross-functional participation: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Finance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payment authorization and exposure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IT / Security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system access and containment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Operations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business continuity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Sales / Customer-facing roles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communication impact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Leadership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decision authority</a:t>
            </a:r>
          </a:p>
          <a:p>
            <a:pPr algn="l">
              <a:buNone/>
            </a:pPr>
            <a:r>
              <a:rPr lang="en-US" sz="1600" i="1" dirty="0">
                <a:solidFill>
                  <a:srgbClr val="FFB800"/>
                </a:solidFill>
                <a:latin typeface="Open Sans"/>
              </a:rPr>
              <a:t>This is not just an IT issue. It is a business risk.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72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C7252-F43F-19E4-7FD1-9BD8E1A36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F0B7E-5B0D-9592-3974-D80B4B660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FACILITATOR GUIDANCE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278D214-BF2F-630E-7D8A-3EDDF4E8F6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Recommended facilitator: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Internal IT or security lead OR External cybersecurity partner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Facilitator responsibilities: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Guide the scenario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Enforce timing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Ensure decisions are made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Prevent discussion without outcomes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26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0F306-FEDE-8A49-1D00-D5D4F7E1E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HOW THIS EXERCISE WORKS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5F8F73F-EC8D-0AE3-B7AC-78236D4D72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For each situation: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Discuss as a team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Make a decision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Assign ownership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Define next actions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F0F0F0"/>
                </a:solidFill>
                <a:latin typeface="Montserrat"/>
              </a:rPr>
              <a:t>You must make a decision before moving forward.</a:t>
            </a:r>
          </a:p>
          <a:p>
            <a:pPr algn="l">
              <a:buNone/>
            </a:pPr>
            <a:r>
              <a:rPr lang="en-US" sz="1600" i="1" dirty="0">
                <a:solidFill>
                  <a:srgbClr val="FFB800"/>
                </a:solidFill>
                <a:latin typeface="Open Sans"/>
              </a:rPr>
              <a:t>If you cannot decide: that is a gap.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60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EC3E7-E5DC-7BA9-0AE7-F4ECEB304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GROUND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91196C-2CDC-5835-4B2C-AEBE355D4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marL="457200" indent="-457200">
              <a:spcAft>
                <a:spcPts val="600"/>
              </a:spcAft>
              <a:buFont typeface="Montserrat"/>
              <a:buAutoNum type="arabicPeriod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Information will be incomplete</a:t>
            </a:r>
          </a:p>
          <a:p>
            <a:pPr marL="457200" indent="-457200">
              <a:spcAft>
                <a:spcPts val="600"/>
              </a:spcAft>
              <a:buFont typeface="Montserrat"/>
              <a:buAutoNum type="arabicPeriod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You will not have perfect answers</a:t>
            </a:r>
          </a:p>
          <a:p>
            <a:pPr marL="457200" indent="-457200">
              <a:spcAft>
                <a:spcPts val="600"/>
              </a:spcAft>
              <a:buFont typeface="Montserrat"/>
              <a:buAutoNum type="arabicPeriod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Time is limited</a:t>
            </a:r>
          </a:p>
          <a:p>
            <a:pPr marL="457200" indent="-457200">
              <a:spcAft>
                <a:spcPts val="1200"/>
              </a:spcAft>
              <a:buFont typeface="Montserrat"/>
              <a:buAutoNum type="arabicPeriod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You must act with what you know</a:t>
            </a:r>
          </a:p>
          <a:p>
            <a:pPr algn="l">
              <a:buNone/>
            </a:pPr>
            <a:r>
              <a:rPr lang="en-US" sz="1800" i="1" dirty="0">
                <a:solidFill>
                  <a:srgbClr val="FFB800"/>
                </a:solidFill>
                <a:latin typeface="Open Sans"/>
              </a:rPr>
              <a:t>This exercise reflects real-world conditions.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97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BA52-4B60-1BD5-231A-9F5A3593E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8B021-F140-9930-5963-DF245A0DF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FB800"/>
                </a:solidFill>
                <a:latin typeface="Montserrat"/>
              </a:rPr>
              <a:t>SCENARIO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2EE9A-19C6-6577-F1A7-7662128FC4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600" i="1" dirty="0">
                <a:solidFill>
                  <a:srgbClr val="E0E0E0"/>
                </a:solidFill>
                <a:latin typeface="Open Sans"/>
              </a:rPr>
              <a:t>It is a normal business day.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Your Accounts Payable manager reports unusual activity: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Login alerts from unfamiliar locations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Emails sent from their account they did not write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You do not know: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How long this has been happening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Whether access is still active</a:t>
            </a:r>
          </a:p>
          <a:p>
            <a:pPr marL="457200" indent="-228600"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Who else may be affected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FFB80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FFB80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5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74D03-3BA9-D885-6DC1-B1A51EC67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45C9C-3FAA-6F30-112A-F5FFB6F45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FB800"/>
                </a:solidFill>
                <a:latin typeface="Montserrat"/>
              </a:rPr>
              <a:t>SITUATION 1 —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298BD-3A83-3201-7CBE-A2220F24B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8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You have a potentially compromised finance account.</a:t>
            </a:r>
          </a:p>
          <a:p>
            <a:pPr algn="l">
              <a:spcAft>
                <a:spcPts val="500"/>
              </a:spcAft>
              <a:buNone/>
            </a:pPr>
            <a:r>
              <a:rPr lang="en-US" sz="1800" b="1" dirty="0">
                <a:solidFill>
                  <a:srgbClr val="00D4AA"/>
                </a:solidFill>
                <a:latin typeface="Montserrat"/>
              </a:rPr>
              <a:t>Unknowns: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Is the attacker still active?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Are other accounts affected?</a:t>
            </a:r>
          </a:p>
          <a:p>
            <a:pPr marL="457200" indent="-228600"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Have any actions already been taken?</a:t>
            </a:r>
          </a:p>
        </p:txBody>
      </p:sp>
      <p:sp>
        <p:nvSpPr>
          <p:cNvPr id="60" name="Divider"/>
          <p:cNvSpPr/>
          <p:nvPr/>
        </p:nvSpPr>
        <p:spPr>
          <a:xfrm>
            <a:off x="838200" y="1202871"/>
            <a:ext cx="1016000" cy="38100"/>
          </a:xfrm>
          <a:prstGeom prst="rect">
            <a:avLst/>
          </a:prstGeom>
          <a:solidFill>
            <a:srgbClr val="FFB80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FFB80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49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[1776258883146]">
  <a:themeElements>
    <a:clrScheme name="Cyber Command">
      <a:dk1>
        <a:srgbClr val="F0F0F0"/>
      </a:dk1>
      <a:lt1>
        <a:srgbClr val="1A1A2E"/>
      </a:lt1>
      <a:dk2>
        <a:srgbClr val="E0E0E0"/>
      </a:dk2>
      <a:lt2>
        <a:srgbClr val="16213E"/>
      </a:lt2>
      <a:accent1>
        <a:srgbClr val="00D4AA"/>
      </a:accent1>
      <a:accent2>
        <a:srgbClr val="FFB800"/>
      </a:accent2>
      <a:accent3>
        <a:srgbClr val="4A6FA5"/>
      </a:accent3>
      <a:accent4>
        <a:srgbClr val="E94560"/>
      </a:accent4>
      <a:accent5>
        <a:srgbClr val="0F3460"/>
      </a:accent5>
      <a:accent6>
        <a:srgbClr val="533483"/>
      </a:accent6>
      <a:hlink>
        <a:srgbClr val="00D4AA"/>
      </a:hlink>
      <a:folHlink>
        <a:srgbClr val="4A6FA5"/>
      </a:folHlink>
    </a:clrScheme>
    <a:fontScheme name="Cyber Command">
      <a:majorFont>
        <a:latin typeface="Montserra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Open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77B59961-6CB8-4318-843B-570465425945}">
  <we:reference id="wa200010001" version="1.0.0.1" store="en-US" storeType="OMEX"/>
  <we:alternateReferences>
    <we:reference id="WA200010001" version="1.0.0.1" store="WA200010001" storeType="OMEX"/>
  </we:alternateReferences>
  <we:properties>
    <we:property name="claude.fileId" value="&quot;5c2e04a4-8167-43fb-accb-87539db97a1d&quot;"/>
  </we:properties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11c974f-7b23-432c-8a24-104180403817" xsi:nil="true"/>
    <lcf76f155ced4ddcb4097134ff3c332f xmlns="c0625a31-fefb-42cf-b2ea-f462d37ac2d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6E503993FEAE4C942BC276924B54B4" ma:contentTypeVersion="19" ma:contentTypeDescription="Create a new document." ma:contentTypeScope="" ma:versionID="d960e4190dde41ffd9c13bbfba589e1b">
  <xsd:schema xmlns:xsd="http://www.w3.org/2001/XMLSchema" xmlns:xs="http://www.w3.org/2001/XMLSchema" xmlns:p="http://schemas.microsoft.com/office/2006/metadata/properties" xmlns:ns2="c0625a31-fefb-42cf-b2ea-f462d37ac2dd" xmlns:ns3="f11c974f-7b23-432c-8a24-104180403817" targetNamespace="http://schemas.microsoft.com/office/2006/metadata/properties" ma:root="true" ma:fieldsID="631cded19e0033cc75371472cff15670" ns2:_="" ns3:_="">
    <xsd:import namespace="c0625a31-fefb-42cf-b2ea-f462d37ac2dd"/>
    <xsd:import namespace="f11c974f-7b23-432c-8a24-1041804038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25a31-fefb-42cf-b2ea-f462d37ac2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8dc6dfa-870b-4dab-a2c1-238c0b4b8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1c974f-7b23-432c-8a24-10418040381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3731564-c077-4f54-962d-3bc8fcdf535e}" ma:internalName="TaxCatchAll" ma:showField="CatchAllData" ma:web="f11c974f-7b23-432c-8a24-1041804038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E22679D-59BD-45B5-B836-5D86A8AB516B}">
  <ds:schemaRefs>
    <ds:schemaRef ds:uri="c0625a31-fefb-42cf-b2ea-f462d37ac2dd"/>
    <ds:schemaRef ds:uri="http://www.w3.org/XML/1998/namespace"/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11c974f-7b23-432c-8a24-10418040381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4432E99-0FDF-4CD8-BEA3-8D7A04FAF3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25a31-fefb-42cf-b2ea-f462d37ac2dd"/>
    <ds:schemaRef ds:uri="f11c974f-7b23-432c-8a24-1041804038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F93F40-7433-4E07-A79E-0B68B45D38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707</Words>
  <Application>Microsoft Office PowerPoint</Application>
  <PresentationFormat>Widescreen</PresentationFormat>
  <Paragraphs>135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Gotham</vt:lpstr>
      <vt:lpstr>Montserrat</vt:lpstr>
      <vt:lpstr>Open Sans</vt:lpstr>
      <vt:lpstr>Wingdings</vt:lpstr>
      <vt:lpstr>Office Theme [1776258883146]</vt:lpstr>
      <vt:lpstr>CYBERSECURITY TABLETOP EXERCISE</vt:lpstr>
      <vt:lpstr>PURPOSE</vt:lpstr>
      <vt:lpstr>WHAT YOU WILL WALK AWAY WITH</vt:lpstr>
      <vt:lpstr>WHO SHOULD PARTICIPATE</vt:lpstr>
      <vt:lpstr>FACILITATOR GUIDANCE</vt:lpstr>
      <vt:lpstr>HOW THIS EXERCISE WORKS</vt:lpstr>
      <vt:lpstr>GROUND RULES</vt:lpstr>
      <vt:lpstr>SCENARIO INTRODUCTION</vt:lpstr>
      <vt:lpstr>SITUATION 1 — DETECTION</vt:lpstr>
      <vt:lpstr>DECISION POINT 1</vt:lpstr>
      <vt:lpstr>SITUATION 2 — ESCALATION</vt:lpstr>
      <vt:lpstr>DECISION POINT 2</vt:lpstr>
      <vt:lpstr>SITUATION 3 — FINANCIAL IMPACT</vt:lpstr>
      <vt:lpstr>DECISION POINT 3</vt:lpstr>
      <vt:lpstr>ACTION PLAN DEVELOPMENT</vt:lpstr>
      <vt:lpstr>WRAP-UP</vt:lpstr>
      <vt:lpstr>KEY TAKEAWAYS</vt:lpstr>
      <vt:lpstr>NEXT STEPS</vt:lpstr>
      <vt:lpstr>FINAL REMINDER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Marcie Flatt</dc:creator>
  <cp:lastModifiedBy>Nils Swenson</cp:lastModifiedBy>
  <cp:revision>36</cp:revision>
  <dcterms:created xsi:type="dcterms:W3CDTF">2023-02-24T22:01:40Z</dcterms:created>
  <dcterms:modified xsi:type="dcterms:W3CDTF">2026-04-15T15:22:12Z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0x010100296E503993FEAE4C942BC276924B54B4</vt:lpwstr>
  </property>
  <property fmtid="{D5CDD505-2E9C-101B-9397-08002B2CF9AE}" pid="3" name="MediaServiceImageTags">
    <vt:lpwstr/>
  </property>
</Properties>
</file>